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3" r:id="rId9"/>
    <p:sldId id="261" r:id="rId10"/>
    <p:sldId id="262" r:id="rId11"/>
  </p:sldIdLst>
  <p:sldSz cx="9144000" cy="5143500" type="screen16x9"/>
  <p:notesSz cx="6858000" cy="9067800"/>
  <p:embeddedFontLst>
    <p:embeddedFont>
      <p:font typeface="Raleway" charset="0"/>
      <p:regular r:id="rId14"/>
      <p:bold r:id="rId15"/>
      <p:italic r:id="rId16"/>
      <p:boldItalic r:id="rId17"/>
    </p:embeddedFont>
    <p:embeddedFont>
      <p:font typeface="Source Sans Pro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0" autoAdjust="0"/>
    <p:restoredTop sz="94664" autoAdjust="0"/>
  </p:normalViewPr>
  <p:slideViewPr>
    <p:cSldViewPr>
      <p:cViewPr varScale="1">
        <p:scale>
          <a:sx n="127" d="100"/>
          <a:sy n="127" d="100"/>
        </p:scale>
        <p:origin x="-90" y="-1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33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33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58BDE-4D1D-4936-8103-C30529BF2150}" type="datetimeFigureOut">
              <a:rPr lang="en-US" smtClean="0"/>
              <a:pPr/>
              <a:t>6/2/2016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12836"/>
            <a:ext cx="2971800" cy="4533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12836"/>
            <a:ext cx="2971800" cy="4533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39BE2-148B-437D-805C-9D81D7670B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79450"/>
            <a:ext cx="6045200" cy="34004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07205"/>
            <a:ext cx="5486400" cy="40805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79450"/>
            <a:ext cx="6045200" cy="34004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07205"/>
            <a:ext cx="5486400" cy="408051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79450"/>
            <a:ext cx="6045200" cy="34004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07205"/>
            <a:ext cx="5486400" cy="408051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79450"/>
            <a:ext cx="6045200" cy="34004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07205"/>
            <a:ext cx="5486400" cy="408051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79450"/>
            <a:ext cx="6045200" cy="34004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07205"/>
            <a:ext cx="5486400" cy="408051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79450"/>
            <a:ext cx="6045200" cy="34004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07205"/>
            <a:ext cx="5486400" cy="408051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79450"/>
            <a:ext cx="6045200" cy="34004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07205"/>
            <a:ext cx="5486400" cy="408051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79450"/>
            <a:ext cx="6045200" cy="34004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07205"/>
            <a:ext cx="5486400" cy="408051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311700" y="743000"/>
            <a:ext cx="8520600" cy="2006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1700" y="2845181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600"/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9" name="Shape 3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Source Sans Pro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blog.etsy.com/en/learn-how-to-weave/" TargetMode="Externa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ef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hyperlink" Target="https://en.wikipedia.org/wiki/Warp_(weaving)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blog.etsy.com/en/learn-how-to-weave/" TargetMode="Externa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Weaving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 textile art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Finishing off....</a:t>
            </a:r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350" y="1196825"/>
            <a:ext cx="2726774" cy="191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 rotWithShape="1">
          <a:blip r:embed="rId4">
            <a:alphaModFix/>
          </a:blip>
          <a:srcRect t="33311"/>
          <a:stretch/>
        </p:blipFill>
        <p:spPr>
          <a:xfrm>
            <a:off x="4879275" y="1013400"/>
            <a:ext cx="3524174" cy="3347924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/>
          <p:nvPr/>
        </p:nvSpPr>
        <p:spPr>
          <a:xfrm>
            <a:off x="148000" y="3180550"/>
            <a:ext cx="4490100" cy="170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When you’ve finished weaving, turn over the loom and cut the warp threads across the center.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Then take the warp threads to the front in pairs and tie a double knot to secure.</a:t>
            </a:r>
          </a:p>
        </p:txBody>
      </p:sp>
      <p:cxnSp>
        <p:nvCxnSpPr>
          <p:cNvPr id="119" name="Shape 119"/>
          <p:cNvCxnSpPr/>
          <p:nvPr/>
        </p:nvCxnSpPr>
        <p:spPr>
          <a:xfrm rot="10800000" flipH="1">
            <a:off x="3352025" y="2385475"/>
            <a:ext cx="1371900" cy="857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20" name="Shape 120"/>
          <p:cNvCxnSpPr>
            <a:stCxn id="118" idx="3"/>
          </p:cNvCxnSpPr>
          <p:nvPr/>
        </p:nvCxnSpPr>
        <p:spPr>
          <a:xfrm rot="10800000" flipH="1">
            <a:off x="4638100" y="3547000"/>
            <a:ext cx="1777500" cy="487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8" name="TextBox 7"/>
          <p:cNvSpPr txBox="1"/>
          <p:nvPr/>
        </p:nvSpPr>
        <p:spPr>
          <a:xfrm>
            <a:off x="4876800" y="455295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Images by Clare </a:t>
            </a:r>
            <a:r>
              <a:rPr lang="en-US" sz="900" dirty="0" err="1" smtClean="0"/>
              <a:t>McGibbon</a:t>
            </a:r>
            <a:r>
              <a:rPr lang="en-US" sz="900" dirty="0" smtClean="0"/>
              <a:t>: </a:t>
            </a:r>
          </a:p>
          <a:p>
            <a:r>
              <a:rPr lang="en-US" sz="900" dirty="0" smtClean="0">
                <a:hlinkClick r:id="rId5"/>
              </a:rPr>
              <a:t>https://blog.etsy.com/en/learn-how-to-weave/</a:t>
            </a:r>
            <a:r>
              <a:rPr lang="en-US" sz="900" dirty="0" smtClean="0"/>
              <a:t> </a:t>
            </a:r>
            <a:endParaRPr lang="en-US" sz="900" dirty="0"/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is weaving?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Font typeface="Arial" pitchFamily="34" charset="0"/>
              <a:buChar char="•"/>
            </a:pPr>
            <a:r>
              <a:rPr lang="en" dirty="0"/>
              <a:t>A method of creating textiles, or fabric</a:t>
            </a:r>
          </a:p>
          <a:p>
            <a:pPr marL="457200" lvl="0" indent="-228600" rtl="0">
              <a:spcBef>
                <a:spcPts val="0"/>
              </a:spcBef>
              <a:buFont typeface="Arial" pitchFamily="34" charset="0"/>
              <a:buChar char="•"/>
            </a:pPr>
            <a:r>
              <a:rPr lang="en" dirty="0"/>
              <a:t>Involves the use of two separate sets of threads or yarns that are interlaced at right angles to form cloth:</a:t>
            </a:r>
          </a:p>
          <a:p>
            <a:pPr marL="457200" lvl="0" indent="457200" rtl="0">
              <a:spcBef>
                <a:spcPts val="0"/>
              </a:spcBef>
              <a:buNone/>
            </a:pPr>
            <a:endParaRPr dirty="0"/>
          </a:p>
          <a:p>
            <a:pPr marL="457200" lvl="0" indent="457200" rtl="0">
              <a:spcBef>
                <a:spcPts val="0"/>
              </a:spcBef>
              <a:buNone/>
            </a:pPr>
            <a:endParaRPr dirty="0"/>
          </a:p>
          <a:p>
            <a:pPr marL="457200" lvl="0" indent="457200" rtl="0">
              <a:spcBef>
                <a:spcPts val="0"/>
              </a:spcBef>
              <a:buNone/>
            </a:pPr>
            <a:endParaRPr dirty="0"/>
          </a:p>
          <a:p>
            <a:pPr marL="457200" lvl="0" indent="-228600">
              <a:spcBef>
                <a:spcPts val="0"/>
              </a:spcBef>
              <a:buFont typeface="Arial" pitchFamily="34" charset="0"/>
              <a:buChar char="•"/>
            </a:pPr>
            <a:r>
              <a:rPr lang="en" dirty="0"/>
              <a:t>The way the threads interlace is called the weave.</a:t>
            </a:r>
          </a:p>
        </p:txBody>
      </p:sp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3350" y="2039175"/>
            <a:ext cx="173355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 txBox="1"/>
          <p:nvPr/>
        </p:nvSpPr>
        <p:spPr>
          <a:xfrm>
            <a:off x="4038600" y="2952750"/>
            <a:ext cx="1481100" cy="96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 dirty="0"/>
              <a:t>Weft </a:t>
            </a:r>
            <a:r>
              <a:rPr lang="en" dirty="0"/>
              <a:t>--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dirty="0"/>
              <a:t>filler thread (horizontal)</a:t>
            </a:r>
          </a:p>
        </p:txBody>
      </p:sp>
      <p:sp>
        <p:nvSpPr>
          <p:cNvPr id="68" name="Shape 68"/>
          <p:cNvSpPr txBox="1"/>
          <p:nvPr/>
        </p:nvSpPr>
        <p:spPr>
          <a:xfrm>
            <a:off x="3886200" y="2114550"/>
            <a:ext cx="1481100" cy="96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 dirty="0"/>
              <a:t>Warp</a:t>
            </a:r>
            <a:r>
              <a:rPr lang="en" dirty="0"/>
              <a:t>--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dirty="0"/>
              <a:t>longitudinal thread</a:t>
            </a:r>
          </a:p>
        </p:txBody>
      </p:sp>
      <p:cxnSp>
        <p:nvCxnSpPr>
          <p:cNvPr id="69" name="Shape 69"/>
          <p:cNvCxnSpPr/>
          <p:nvPr/>
        </p:nvCxnSpPr>
        <p:spPr>
          <a:xfrm rot="10800000" flipH="1">
            <a:off x="5082600" y="2174875"/>
            <a:ext cx="943500" cy="5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0" name="Shape 70"/>
          <p:cNvCxnSpPr/>
          <p:nvPr/>
        </p:nvCxnSpPr>
        <p:spPr>
          <a:xfrm rot="10800000" flipH="1">
            <a:off x="5121575" y="2159200"/>
            <a:ext cx="1255200" cy="210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1" name="Shape 71"/>
          <p:cNvCxnSpPr/>
          <p:nvPr/>
        </p:nvCxnSpPr>
        <p:spPr>
          <a:xfrm rot="10800000" flipH="1">
            <a:off x="5129375" y="2775275"/>
            <a:ext cx="732900" cy="327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2" name="Shape 72"/>
          <p:cNvCxnSpPr/>
          <p:nvPr/>
        </p:nvCxnSpPr>
        <p:spPr>
          <a:xfrm rot="10800000" flipH="1">
            <a:off x="5168350" y="2814225"/>
            <a:ext cx="1208400" cy="342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 brief history...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  <a:buFont typeface="Arial" pitchFamily="34" charset="0"/>
              <a:buChar char="•"/>
            </a:pPr>
            <a:r>
              <a:rPr lang="en" sz="1800" dirty="0"/>
              <a:t>Weaving has been used since prehistoric times.  </a:t>
            </a:r>
          </a:p>
          <a:p>
            <a:pPr marL="457200" lvl="0" indent="-342900" rtl="0">
              <a:spcBef>
                <a:spcPts val="0"/>
              </a:spcBef>
              <a:buSzPct val="100000"/>
              <a:buFont typeface="Arial" pitchFamily="34" charset="0"/>
              <a:buChar char="•"/>
            </a:pPr>
            <a:r>
              <a:rPr lang="en" sz="1800" dirty="0"/>
              <a:t>Fragments of woven cloth have been found in ancient graves around the world and are as much as 12,000 years old!</a:t>
            </a:r>
          </a:p>
          <a:p>
            <a:pPr marL="457200" lvl="0" indent="-342900">
              <a:spcBef>
                <a:spcPts val="0"/>
              </a:spcBef>
              <a:buSzPct val="100000"/>
              <a:buFont typeface="Arial" pitchFamily="34" charset="0"/>
              <a:buChar char="•"/>
            </a:pPr>
            <a:r>
              <a:rPr lang="en" sz="1800" dirty="0"/>
              <a:t>Evidence shows that most used looms of some kind 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3500" y="958900"/>
            <a:ext cx="2095500" cy="36099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/>
          <p:nvPr/>
        </p:nvSpPr>
        <p:spPr>
          <a:xfrm>
            <a:off x="4848750" y="4568875"/>
            <a:ext cx="2627100" cy="57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800"/>
              <a:t>Image of ancient Egyptian women weaving, as depicted on a tomb at Beni Hassan (wikipedia.com)</a:t>
            </a: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Tapestry Weaving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Font typeface="Arial" pitchFamily="34" charset="0"/>
              <a:buChar char="•"/>
            </a:pPr>
            <a:r>
              <a:rPr lang="en" dirty="0"/>
              <a:t>A tapestry is </a:t>
            </a:r>
            <a:r>
              <a:rPr lang="en" u="sng" dirty="0">
                <a:hlinkClick r:id="rId3"/>
              </a:rPr>
              <a:t>weft</a:t>
            </a:r>
            <a:r>
              <a:rPr lang="en" dirty="0"/>
              <a:t>-faced weaving, in which all the</a:t>
            </a:r>
            <a:r>
              <a:rPr lang="en" dirty="0">
                <a:hlinkClick r:id="rId4"/>
              </a:rPr>
              <a:t> </a:t>
            </a:r>
            <a:r>
              <a:rPr lang="en" u="sng" dirty="0">
                <a:hlinkClick r:id="rId4"/>
              </a:rPr>
              <a:t>warp</a:t>
            </a:r>
            <a:r>
              <a:rPr lang="en" dirty="0"/>
              <a:t> threads are hidden in the completed work</a:t>
            </a:r>
          </a:p>
          <a:p>
            <a:pPr marL="457200" lvl="0" indent="-228600" rtl="0">
              <a:spcBef>
                <a:spcPts val="0"/>
              </a:spcBef>
              <a:buFont typeface="Arial" pitchFamily="34" charset="0"/>
              <a:buChar char="•"/>
            </a:pPr>
            <a:r>
              <a:rPr lang="en" dirty="0"/>
              <a:t>Examples exist from ancient Greece</a:t>
            </a:r>
          </a:p>
          <a:p>
            <a:pPr marL="457200" lvl="0" indent="-228600" rtl="0">
              <a:spcBef>
                <a:spcPts val="0"/>
              </a:spcBef>
              <a:buFont typeface="Arial" pitchFamily="34" charset="0"/>
              <a:buChar char="•"/>
            </a:pPr>
            <a:r>
              <a:rPr lang="en" dirty="0"/>
              <a:t>Tapestries were often used both as decoration and as insulation.</a:t>
            </a:r>
          </a:p>
          <a:p>
            <a:pPr marL="457200" lvl="0" indent="-228600" rtl="0">
              <a:spcBef>
                <a:spcPts val="0"/>
              </a:spcBef>
              <a:buFont typeface="Arial" pitchFamily="34" charset="0"/>
              <a:buChar char="•"/>
            </a:pPr>
            <a:r>
              <a:rPr lang="en" dirty="0"/>
              <a:t>In Medieval Europe, decorative tapestry weaving entered a new stage of detail.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87" name="Shape 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79674" y="396837"/>
            <a:ext cx="3041824" cy="434982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/>
          <p:nvPr/>
        </p:nvSpPr>
        <p:spPr>
          <a:xfrm>
            <a:off x="2743200" y="3943350"/>
            <a:ext cx="2260800" cy="91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900" dirty="0"/>
              <a:t>“The Unicorn in Captivity” is </a:t>
            </a:r>
            <a:r>
              <a:rPr lang="en" sz="900" dirty="0" smtClean="0"/>
              <a:t>the last in </a:t>
            </a:r>
            <a:r>
              <a:rPr lang="en" sz="900" dirty="0"/>
              <a:t>a series of 7 tapestries known as the </a:t>
            </a:r>
            <a:endParaRPr lang="en" sz="900" dirty="0" smtClean="0"/>
          </a:p>
          <a:p>
            <a:pPr lvl="0">
              <a:spcBef>
                <a:spcPts val="0"/>
              </a:spcBef>
              <a:buNone/>
            </a:pPr>
            <a:r>
              <a:rPr lang="en" sz="900" i="1" dirty="0" smtClean="0"/>
              <a:t>The </a:t>
            </a:r>
            <a:r>
              <a:rPr lang="en" sz="900" i="1" dirty="0"/>
              <a:t>Hunt of the Unicorn</a:t>
            </a:r>
            <a:r>
              <a:rPr lang="en" sz="900" dirty="0"/>
              <a:t>, dating between 1495 and 1505.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Looms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5334000" y="1047750"/>
            <a:ext cx="3523800" cy="3381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SzPct val="100000"/>
              <a:buFont typeface="Arial" pitchFamily="34" charset="0"/>
              <a:buChar char="•"/>
            </a:pPr>
            <a:r>
              <a:rPr lang="en" sz="1400" dirty="0"/>
              <a:t>For centuries, weaving was usually completed via a loom by hand.</a:t>
            </a:r>
          </a:p>
          <a:p>
            <a:pPr marL="457200" lvl="0" indent="-317500" rtl="0">
              <a:spcBef>
                <a:spcPts val="0"/>
              </a:spcBef>
              <a:buSzPct val="100000"/>
              <a:buFont typeface="Arial" pitchFamily="34" charset="0"/>
              <a:buChar char="•"/>
            </a:pPr>
            <a:r>
              <a:rPr lang="en" sz="1400" dirty="0"/>
              <a:t>During the Middle Ages, weaving began to move away from family unit and into specialized workplaces.</a:t>
            </a:r>
          </a:p>
          <a:p>
            <a:pPr marL="457200" lvl="0" indent="-317500" rtl="0">
              <a:spcBef>
                <a:spcPts val="0"/>
              </a:spcBef>
              <a:buSzPct val="100000"/>
              <a:buFont typeface="Arial" pitchFamily="34" charset="0"/>
              <a:buChar char="•"/>
            </a:pPr>
            <a:r>
              <a:rPr lang="en" sz="1400" dirty="0"/>
              <a:t>The Industrial Revolution (1700s-1800s) brought steam and water powered looms and the invention of the fly shuttle. </a:t>
            </a:r>
          </a:p>
          <a:p>
            <a:pPr marL="457200" lvl="0" indent="-317500">
              <a:spcBef>
                <a:spcPts val="0"/>
              </a:spcBef>
              <a:buSzPct val="100000"/>
              <a:buFont typeface="Arial" pitchFamily="34" charset="0"/>
              <a:buChar char="•"/>
            </a:pPr>
            <a:r>
              <a:rPr lang="en" sz="1400" dirty="0"/>
              <a:t>Today, looms are entirely mechanized and nearly all woven cloth is manufactured by machine.</a:t>
            </a:r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350271"/>
            <a:ext cx="4868599" cy="33421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/>
        </p:nvSpPr>
        <p:spPr>
          <a:xfrm>
            <a:off x="335200" y="4747400"/>
            <a:ext cx="4786500" cy="24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900">
                <a:latin typeface="Source Sans Pro"/>
                <a:ea typeface="Source Sans Pro"/>
                <a:cs typeface="Source Sans Pro"/>
                <a:sym typeface="Source Sans Pro"/>
              </a:rPr>
              <a:t>Illustration from </a:t>
            </a: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Giovanni Boccaccio’s </a:t>
            </a:r>
            <a:r>
              <a:rPr lang="en" sz="900" i="1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 Claris mulieribus</a:t>
            </a:r>
            <a:r>
              <a:rPr lang="en" sz="9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circa 1374</a:t>
            </a: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Texture--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The </a:t>
            </a:r>
            <a:r>
              <a:rPr lang="en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element of art that shows how an object looks </a:t>
            </a:r>
            <a:r>
              <a:rPr lang="en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 	sometimes </a:t>
            </a:r>
            <a:r>
              <a:rPr lang="en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feels. </a:t>
            </a:r>
          </a:p>
          <a:p>
            <a:pPr lvl="0"/>
            <a:endParaRPr lang="en" sz="240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en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There </a:t>
            </a:r>
            <a:r>
              <a:rPr lang="en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are two kinds of </a:t>
            </a:r>
            <a:r>
              <a:rPr lang="en" sz="24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texture: visual and tactile. </a:t>
            </a:r>
            <a:endParaRPr lang="en" sz="2400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 smtClean="0"/>
              <a:t>Visual Textures -- you can only see with </a:t>
            </a:r>
            <a:r>
              <a:rPr lang="en" dirty="0" smtClean="0"/>
              <a:t/>
            </a:r>
            <a:br>
              <a:rPr lang="en" dirty="0" smtClean="0"/>
            </a:br>
            <a:r>
              <a:rPr lang="en" dirty="0" smtClean="0"/>
              <a:t>  </a:t>
            </a:r>
            <a:r>
              <a:rPr lang="en" dirty="0" smtClean="0"/>
              <a:t>                                  your </a:t>
            </a:r>
            <a:r>
              <a:rPr lang="en" dirty="0" smtClean="0"/>
              <a:t>eyes</a:t>
            </a:r>
            <a:endParaRPr lang="en-US" dirty="0"/>
          </a:p>
        </p:txBody>
      </p:sp>
      <p:pic>
        <p:nvPicPr>
          <p:cNvPr id="3" name="Shape 8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1700" y="2269925"/>
            <a:ext cx="3052322" cy="24366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hape 88"/>
          <p:cNvSpPr txBox="1"/>
          <p:nvPr/>
        </p:nvSpPr>
        <p:spPr>
          <a:xfrm>
            <a:off x="311687" y="4706575"/>
            <a:ext cx="3180600" cy="73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i="1"/>
              <a:t>Starry Night </a:t>
            </a:r>
            <a:r>
              <a:rPr lang="en"/>
              <a:t>(1889) Vincent Van Gogh</a:t>
            </a:r>
          </a:p>
          <a:p>
            <a:pPr lvl="0">
              <a:spcBef>
                <a:spcPts val="0"/>
              </a:spcBef>
              <a:buNone/>
            </a:pPr>
            <a:endParaRPr i="1"/>
          </a:p>
        </p:txBody>
      </p:sp>
      <p:pic>
        <p:nvPicPr>
          <p:cNvPr id="5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0900" y="1105999"/>
            <a:ext cx="2486349" cy="364139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90"/>
          <p:cNvSpPr txBox="1"/>
          <p:nvPr/>
        </p:nvSpPr>
        <p:spPr>
          <a:xfrm>
            <a:off x="4039775" y="3475525"/>
            <a:ext cx="2641800" cy="10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i="1"/>
              <a:t>Portrait of the Baronness James de Rothschild  </a:t>
            </a:r>
            <a:r>
              <a:rPr lang="en"/>
              <a:t>(1848) Jean Auguste Dominique Ingres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1600" y="1657350"/>
            <a:ext cx="4419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" dirty="0" smtClean="0"/>
              <a:t>The illusion of </a:t>
            </a:r>
            <a:r>
              <a:rPr lang="en" i="1" dirty="0" smtClean="0"/>
              <a:t>how</a:t>
            </a:r>
            <a:r>
              <a:rPr lang="en" dirty="0" smtClean="0"/>
              <a:t> an object would feel if it could be physically touched...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 smtClean="0"/>
              <a:t>Tactile Textures -- you can both see and feel </a:t>
            </a:r>
            <a:r>
              <a:rPr lang="en" dirty="0" smtClean="0"/>
              <a:t> </a:t>
            </a:r>
            <a:br>
              <a:rPr lang="en" dirty="0" smtClean="0"/>
            </a:br>
            <a:r>
              <a:rPr lang="en" dirty="0" smtClean="0"/>
              <a:t> </a:t>
            </a:r>
            <a:r>
              <a:rPr lang="en" dirty="0" smtClean="0"/>
              <a:t>                                     by </a:t>
            </a:r>
            <a:r>
              <a:rPr lang="en" dirty="0" smtClean="0"/>
              <a:t>touching</a:t>
            </a:r>
            <a:endParaRPr lang="en-US" dirty="0"/>
          </a:p>
        </p:txBody>
      </p:sp>
      <p:pic>
        <p:nvPicPr>
          <p:cNvPr id="5" name="Shape 7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31125" y="3244625"/>
            <a:ext cx="2274252" cy="1705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324" y="2048502"/>
            <a:ext cx="1723010" cy="1601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65950" y="2372549"/>
            <a:ext cx="2356814" cy="1601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81875" y="1468825"/>
            <a:ext cx="2650425" cy="254440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80"/>
          <p:cNvSpPr txBox="1"/>
          <p:nvPr/>
        </p:nvSpPr>
        <p:spPr>
          <a:xfrm>
            <a:off x="6181837" y="4013225"/>
            <a:ext cx="2650500" cy="8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100" dirty="0"/>
              <a:t>“</a:t>
            </a:r>
            <a:r>
              <a:rPr lang="en" sz="1100" b="1" dirty="0"/>
              <a:t>Earthtone Series</a:t>
            </a:r>
            <a:r>
              <a:rPr lang="en" sz="1100" dirty="0"/>
              <a:t>” </a:t>
            </a:r>
          </a:p>
          <a:p>
            <a:pPr lvl="0">
              <a:spcBef>
                <a:spcPts val="0"/>
              </a:spcBef>
              <a:buNone/>
            </a:pPr>
            <a:r>
              <a:rPr lang="en" sz="1100" dirty="0"/>
              <a:t>Curved Crease Sculpture, paper</a:t>
            </a:r>
          </a:p>
          <a:p>
            <a:pPr lvl="0">
              <a:spcBef>
                <a:spcPts val="0"/>
              </a:spcBef>
              <a:buNone/>
            </a:pPr>
            <a:r>
              <a:rPr lang="en" sz="1100" dirty="0"/>
              <a:t>(2012)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00" dirty="0"/>
              <a:t>Erik Demaine &amp; Martin Demaine</a:t>
            </a:r>
          </a:p>
          <a:p>
            <a:pPr lvl="0">
              <a:spcBef>
                <a:spcPts val="0"/>
              </a:spcBef>
              <a:buNone/>
            </a:pPr>
            <a:endParaRPr sz="1100" dirty="0"/>
          </a:p>
          <a:p>
            <a:pPr lvl="0">
              <a:spcBef>
                <a:spcPts val="0"/>
              </a:spcBef>
              <a:buNone/>
            </a:pPr>
            <a:endParaRPr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1066800" y="1657350"/>
            <a:ext cx="419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" dirty="0" smtClean="0"/>
              <a:t>It can be physically touched and felt</a:t>
            </a:r>
            <a:r>
              <a:rPr lang="en" dirty="0" smtClean="0"/>
              <a:t>…</a:t>
            </a:r>
            <a:endParaRPr lang="en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Project: woven wallhanging</a:t>
            </a:r>
          </a:p>
        </p:txBody>
      </p:sp>
      <p:pic>
        <p:nvPicPr>
          <p:cNvPr id="102" name="Shape 102"/>
          <p:cNvPicPr preferRelativeResize="0"/>
          <p:nvPr/>
        </p:nvPicPr>
        <p:blipFill rotWithShape="1">
          <a:blip r:embed="rId3">
            <a:alphaModFix/>
          </a:blip>
          <a:srcRect r="50646"/>
          <a:stretch/>
        </p:blipFill>
        <p:spPr>
          <a:xfrm>
            <a:off x="508775" y="1719150"/>
            <a:ext cx="1993549" cy="283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1001" y="491125"/>
            <a:ext cx="3031574" cy="4318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/>
          <p:nvPr/>
        </p:nvSpPr>
        <p:spPr>
          <a:xfrm>
            <a:off x="452125" y="1195350"/>
            <a:ext cx="4490100" cy="52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Loom</a:t>
            </a:r>
          </a:p>
        </p:txBody>
      </p:sp>
      <p:cxnSp>
        <p:nvCxnSpPr>
          <p:cNvPr id="105" name="Shape 105"/>
          <p:cNvCxnSpPr/>
          <p:nvPr/>
        </p:nvCxnSpPr>
        <p:spPr>
          <a:xfrm>
            <a:off x="787325" y="1527900"/>
            <a:ext cx="280800" cy="257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06" name="Shape 106"/>
          <p:cNvSpPr txBox="1"/>
          <p:nvPr/>
        </p:nvSpPr>
        <p:spPr>
          <a:xfrm>
            <a:off x="3554700" y="1637025"/>
            <a:ext cx="1559100" cy="62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Weave</a:t>
            </a:r>
          </a:p>
        </p:txBody>
      </p:sp>
      <p:cxnSp>
        <p:nvCxnSpPr>
          <p:cNvPr id="107" name="Shape 107"/>
          <p:cNvCxnSpPr/>
          <p:nvPr/>
        </p:nvCxnSpPr>
        <p:spPr>
          <a:xfrm rot="10800000" flipH="1">
            <a:off x="4271875" y="1426600"/>
            <a:ext cx="1301700" cy="420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8" name="Shape 108"/>
          <p:cNvCxnSpPr>
            <a:endCxn id="103" idx="1"/>
          </p:cNvCxnSpPr>
          <p:nvPr/>
        </p:nvCxnSpPr>
        <p:spPr>
          <a:xfrm>
            <a:off x="4303101" y="1894150"/>
            <a:ext cx="1347900" cy="756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9" name="Shape 109"/>
          <p:cNvCxnSpPr/>
          <p:nvPr/>
        </p:nvCxnSpPr>
        <p:spPr>
          <a:xfrm>
            <a:off x="4318650" y="1909875"/>
            <a:ext cx="1301700" cy="212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0" name="Shape 110"/>
          <p:cNvSpPr txBox="1"/>
          <p:nvPr/>
        </p:nvSpPr>
        <p:spPr>
          <a:xfrm>
            <a:off x="2814125" y="2050200"/>
            <a:ext cx="1637100" cy="230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Guide the yarn through the warp threads using an over-under pattern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462915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Images by Clare </a:t>
            </a:r>
            <a:r>
              <a:rPr lang="en-US" sz="900" dirty="0" err="1" smtClean="0"/>
              <a:t>McGibbon</a:t>
            </a:r>
            <a:r>
              <a:rPr lang="en-US" sz="900" dirty="0" smtClean="0"/>
              <a:t>: </a:t>
            </a:r>
          </a:p>
          <a:p>
            <a:r>
              <a:rPr lang="en-US" sz="900" dirty="0" smtClean="0">
                <a:hlinkClick r:id="rId5"/>
              </a:rPr>
              <a:t>https://blog.etsy.com/en/learn-how-to-weave/</a:t>
            </a:r>
            <a:r>
              <a:rPr lang="en-US" sz="900" dirty="0" smtClean="0"/>
              <a:t> </a:t>
            </a:r>
            <a:endParaRPr lang="en-US" sz="900" dirty="0"/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432</Words>
  <Application>Microsoft Office PowerPoint</Application>
  <PresentationFormat>On-screen Show (16:9)</PresentationFormat>
  <Paragraphs>57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Raleway</vt:lpstr>
      <vt:lpstr>Source Sans Pro</vt:lpstr>
      <vt:lpstr>plum</vt:lpstr>
      <vt:lpstr>Weaving</vt:lpstr>
      <vt:lpstr>What is weaving?</vt:lpstr>
      <vt:lpstr>A brief history...</vt:lpstr>
      <vt:lpstr>Tapestry Weaving</vt:lpstr>
      <vt:lpstr>Looms</vt:lpstr>
      <vt:lpstr>Texture--</vt:lpstr>
      <vt:lpstr>Visual Textures -- you can only see with                                      your eyes</vt:lpstr>
      <vt:lpstr>Tactile Textures -- you can both see and feel                                         by touching</vt:lpstr>
      <vt:lpstr>Project: woven wallhanging</vt:lpstr>
      <vt:lpstr>Finishing off....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Weaving</dc:title>
  <dc:creator>sharkgrrl</dc:creator>
  <cp:lastModifiedBy>sharkgrrl</cp:lastModifiedBy>
  <cp:revision>5</cp:revision>
  <dcterms:modified xsi:type="dcterms:W3CDTF">2016-06-02T15:12:03Z</dcterms:modified>
</cp:coreProperties>
</file>