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 Slab" charset="0"/>
      <p:regular r:id="rId16"/>
      <p:bold r:id="rId17"/>
    </p:embeddedFont>
    <p:embeddedFont>
      <p:font typeface="Roboto" charset="0"/>
      <p:regular r:id="rId18"/>
      <p:bold r:id="rId19"/>
      <p:italic r:id="rId20"/>
      <p:boldItalic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000"/>
            </a:lvl1pPr>
            <a:lvl2pPr algn="ctr">
              <a:spcBef>
                <a:spcPts val="0"/>
              </a:spcBef>
              <a:buSzPct val="100000"/>
              <a:defRPr sz="4000"/>
            </a:lvl2pPr>
            <a:lvl3pPr algn="ctr">
              <a:spcBef>
                <a:spcPts val="0"/>
              </a:spcBef>
              <a:buSzPct val="100000"/>
              <a:defRPr sz="4000"/>
            </a:lvl3pPr>
            <a:lvl4pPr algn="ctr">
              <a:spcBef>
                <a:spcPts val="0"/>
              </a:spcBef>
              <a:buSzPct val="100000"/>
              <a:defRPr sz="4000"/>
            </a:lvl4pPr>
            <a:lvl5pPr algn="ctr">
              <a:spcBef>
                <a:spcPts val="0"/>
              </a:spcBef>
              <a:buSzPct val="100000"/>
              <a:defRPr sz="4000"/>
            </a:lvl5pPr>
            <a:lvl6pPr algn="ctr">
              <a:spcBef>
                <a:spcPts val="0"/>
              </a:spcBef>
              <a:buSzPct val="100000"/>
              <a:defRPr sz="4000"/>
            </a:lvl6pPr>
            <a:lvl7pPr algn="ctr">
              <a:spcBef>
                <a:spcPts val="0"/>
              </a:spcBef>
              <a:buSzPct val="100000"/>
              <a:defRPr sz="4000"/>
            </a:lvl7pPr>
            <a:lvl8pPr algn="ctr">
              <a:spcBef>
                <a:spcPts val="0"/>
              </a:spcBef>
              <a:buSzPct val="100000"/>
              <a:defRPr sz="4000"/>
            </a:lvl8pPr>
            <a:lvl9pPr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Shapes in Art</a:t>
            </a:r>
          </a:p>
        </p:txBody>
      </p:sp>
      <p:sp>
        <p:nvSpPr>
          <p:cNvPr id="60" name="Shape 60"/>
          <p:cNvSpPr/>
          <p:nvPr/>
        </p:nvSpPr>
        <p:spPr>
          <a:xfrm>
            <a:off x="3207150" y="2924350"/>
            <a:ext cx="747299" cy="736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6538875" y="2971000"/>
            <a:ext cx="747299" cy="64349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4265825" y="2924350"/>
            <a:ext cx="653999" cy="736800"/>
          </a:xfrm>
          <a:prstGeom prst="diamond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283475" y="2971000"/>
            <a:ext cx="612299" cy="643499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231200" y="2971000"/>
            <a:ext cx="996300" cy="64349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Roboto Slab"/>
                <a:ea typeface="Roboto Slab"/>
                <a:cs typeface="Roboto Slab"/>
                <a:sym typeface="Roboto Slab"/>
              </a:rPr>
              <a:t>an element of art that is a two-dimensional area that is defined in some way.  A shape may have an outline around it or you may recognize it by its area.</a:t>
            </a:r>
          </a:p>
          <a:p>
            <a:pPr>
              <a:spcBef>
                <a:spcPts val="0"/>
              </a:spcBef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Shape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Geometric shapes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precise shapes that can be described using mathematical formulas.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Examples:</a:t>
            </a:r>
          </a:p>
        </p:txBody>
      </p:sp>
      <p:sp>
        <p:nvSpPr>
          <p:cNvPr id="127" name="Shape 127"/>
          <p:cNvSpPr/>
          <p:nvPr/>
        </p:nvSpPr>
        <p:spPr>
          <a:xfrm>
            <a:off x="3207150" y="2924350"/>
            <a:ext cx="747299" cy="736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6538875" y="2971000"/>
            <a:ext cx="747299" cy="64349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4265825" y="2924350"/>
            <a:ext cx="653999" cy="736800"/>
          </a:xfrm>
          <a:prstGeom prst="diamond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283475" y="2971000"/>
            <a:ext cx="612299" cy="643499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5231200" y="2971000"/>
            <a:ext cx="996300" cy="64349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Freeform shapes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also called organic shapes, are irregular and uneven shapes.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Their outlines may be curved, angular, or a combination of both.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Examples: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9591" y="2874284"/>
            <a:ext cx="1819650" cy="1594225"/>
          </a:xfrm>
          <a:custGeom>
            <a:avLst/>
            <a:gdLst/>
            <a:ahLst/>
            <a:cxnLst/>
            <a:rect l="0" t="0" r="0" b="0"/>
            <a:pathLst>
              <a:path w="72786" h="63769" extrusionOk="0">
                <a:moveTo>
                  <a:pt x="27955" y="14145"/>
                </a:moveTo>
                <a:cubicBezTo>
                  <a:pt x="26519" y="11273"/>
                  <a:pt x="25274" y="7467"/>
                  <a:pt x="26710" y="4596"/>
                </a:cubicBezTo>
                <a:cubicBezTo>
                  <a:pt x="29082" y="-148"/>
                  <a:pt x="36852" y="-503"/>
                  <a:pt x="42071" y="445"/>
                </a:cubicBezTo>
                <a:cubicBezTo>
                  <a:pt x="44984" y="974"/>
                  <a:pt x="48641" y="2920"/>
                  <a:pt x="49128" y="5842"/>
                </a:cubicBezTo>
                <a:cubicBezTo>
                  <a:pt x="49696" y="9254"/>
                  <a:pt x="48288" y="12864"/>
                  <a:pt x="49128" y="16221"/>
                </a:cubicBezTo>
                <a:cubicBezTo>
                  <a:pt x="50946" y="23488"/>
                  <a:pt x="64432" y="20227"/>
                  <a:pt x="69472" y="25770"/>
                </a:cubicBezTo>
                <a:cubicBezTo>
                  <a:pt x="71737" y="28261"/>
                  <a:pt x="74487" y="35454"/>
                  <a:pt x="71132" y="35734"/>
                </a:cubicBezTo>
                <a:cubicBezTo>
                  <a:pt x="66414" y="36127"/>
                  <a:pt x="57432" y="34736"/>
                  <a:pt x="57432" y="39470"/>
                </a:cubicBezTo>
                <a:cubicBezTo>
                  <a:pt x="57432" y="47539"/>
                  <a:pt x="62818" y="61799"/>
                  <a:pt x="54941" y="63550"/>
                </a:cubicBezTo>
                <a:cubicBezTo>
                  <a:pt x="48506" y="64980"/>
                  <a:pt x="40780" y="57576"/>
                  <a:pt x="39580" y="51095"/>
                </a:cubicBezTo>
                <a:cubicBezTo>
                  <a:pt x="38872" y="47275"/>
                  <a:pt x="41347" y="42357"/>
                  <a:pt x="38749" y="39470"/>
                </a:cubicBezTo>
                <a:cubicBezTo>
                  <a:pt x="34751" y="35027"/>
                  <a:pt x="26143" y="34948"/>
                  <a:pt x="20897" y="37810"/>
                </a:cubicBezTo>
                <a:cubicBezTo>
                  <a:pt x="18663" y="39028"/>
                  <a:pt x="18021" y="43543"/>
                  <a:pt x="15500" y="43207"/>
                </a:cubicBezTo>
                <a:cubicBezTo>
                  <a:pt x="7821" y="42183"/>
                  <a:pt x="1762" y="33343"/>
                  <a:pt x="139" y="25770"/>
                </a:cubicBezTo>
                <a:cubicBezTo>
                  <a:pt x="-418" y="23170"/>
                  <a:pt x="3713" y="20953"/>
                  <a:pt x="6367" y="20788"/>
                </a:cubicBezTo>
                <a:cubicBezTo>
                  <a:pt x="11701" y="20454"/>
                  <a:pt x="16288" y="28425"/>
                  <a:pt x="21312" y="26600"/>
                </a:cubicBezTo>
                <a:cubicBezTo>
                  <a:pt x="22783" y="26065"/>
                  <a:pt x="24439" y="24832"/>
                  <a:pt x="24634" y="23279"/>
                </a:cubicBezTo>
                <a:cubicBezTo>
                  <a:pt x="24972" y="20570"/>
                  <a:pt x="21144" y="18868"/>
                  <a:pt x="20482" y="16221"/>
                </a:cubicBezTo>
                <a:cubicBezTo>
                  <a:pt x="19844" y="13673"/>
                  <a:pt x="25329" y="13730"/>
                  <a:pt x="27955" y="13730"/>
                </a:cubicBezTo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9" name="Shape 139"/>
          <p:cNvSpPr/>
          <p:nvPr/>
        </p:nvSpPr>
        <p:spPr>
          <a:xfrm>
            <a:off x="3935723" y="2723902"/>
            <a:ext cx="1088400" cy="1541300"/>
          </a:xfrm>
          <a:custGeom>
            <a:avLst/>
            <a:gdLst/>
            <a:ahLst/>
            <a:cxnLst/>
            <a:rect l="0" t="0" r="0" b="0"/>
            <a:pathLst>
              <a:path w="43536" h="61652" extrusionOk="0">
                <a:moveTo>
                  <a:pt x="9882" y="19330"/>
                </a:moveTo>
                <a:cubicBezTo>
                  <a:pt x="14049" y="16204"/>
                  <a:pt x="18314" y="12269"/>
                  <a:pt x="19846" y="7290"/>
                </a:cubicBezTo>
                <a:cubicBezTo>
                  <a:pt x="20556" y="4979"/>
                  <a:pt x="19495" y="1572"/>
                  <a:pt x="21507" y="232"/>
                </a:cubicBezTo>
                <a:cubicBezTo>
                  <a:pt x="22898" y="-695"/>
                  <a:pt x="22835" y="3303"/>
                  <a:pt x="23583" y="4799"/>
                </a:cubicBezTo>
                <a:cubicBezTo>
                  <a:pt x="24870" y="7374"/>
                  <a:pt x="26678" y="9680"/>
                  <a:pt x="28565" y="11857"/>
                </a:cubicBezTo>
                <a:cubicBezTo>
                  <a:pt x="30561" y="14160"/>
                  <a:pt x="33046" y="16041"/>
                  <a:pt x="35623" y="17669"/>
                </a:cubicBezTo>
                <a:cubicBezTo>
                  <a:pt x="37429" y="18810"/>
                  <a:pt x="40458" y="17912"/>
                  <a:pt x="39359" y="19745"/>
                </a:cubicBezTo>
                <a:cubicBezTo>
                  <a:pt x="37766" y="22398"/>
                  <a:pt x="28928" y="18596"/>
                  <a:pt x="30225" y="21406"/>
                </a:cubicBezTo>
                <a:cubicBezTo>
                  <a:pt x="32626" y="26608"/>
                  <a:pt x="36832" y="30793"/>
                  <a:pt x="40605" y="35106"/>
                </a:cubicBezTo>
                <a:cubicBezTo>
                  <a:pt x="41672" y="36325"/>
                  <a:pt x="43734" y="36366"/>
                  <a:pt x="42680" y="37597"/>
                </a:cubicBezTo>
                <a:cubicBezTo>
                  <a:pt x="39775" y="40985"/>
                  <a:pt x="33629" y="34525"/>
                  <a:pt x="29395" y="35936"/>
                </a:cubicBezTo>
                <a:cubicBezTo>
                  <a:pt x="27609" y="36530"/>
                  <a:pt x="31423" y="39134"/>
                  <a:pt x="32716" y="40503"/>
                </a:cubicBezTo>
                <a:cubicBezTo>
                  <a:pt x="35471" y="43420"/>
                  <a:pt x="38275" y="46293"/>
                  <a:pt x="41020" y="49222"/>
                </a:cubicBezTo>
                <a:cubicBezTo>
                  <a:pt x="42023" y="50292"/>
                  <a:pt x="44449" y="50733"/>
                  <a:pt x="43095" y="51298"/>
                </a:cubicBezTo>
                <a:cubicBezTo>
                  <a:pt x="37346" y="53693"/>
                  <a:pt x="30321" y="49329"/>
                  <a:pt x="24413" y="51298"/>
                </a:cubicBezTo>
                <a:cubicBezTo>
                  <a:pt x="21783" y="52173"/>
                  <a:pt x="25535" y="57295"/>
                  <a:pt x="23998" y="59601"/>
                </a:cubicBezTo>
                <a:cubicBezTo>
                  <a:pt x="23311" y="60630"/>
                  <a:pt x="21136" y="62410"/>
                  <a:pt x="20677" y="61261"/>
                </a:cubicBezTo>
                <a:cubicBezTo>
                  <a:pt x="19494" y="58305"/>
                  <a:pt x="23406" y="53349"/>
                  <a:pt x="20677" y="51713"/>
                </a:cubicBezTo>
                <a:cubicBezTo>
                  <a:pt x="16166" y="49008"/>
                  <a:pt x="10159" y="51713"/>
                  <a:pt x="4900" y="51713"/>
                </a:cubicBezTo>
                <a:cubicBezTo>
                  <a:pt x="3378" y="51713"/>
                  <a:pt x="-1002" y="52441"/>
                  <a:pt x="334" y="51713"/>
                </a:cubicBezTo>
                <a:cubicBezTo>
                  <a:pt x="5523" y="48882"/>
                  <a:pt x="10790" y="46011"/>
                  <a:pt x="15279" y="42164"/>
                </a:cubicBezTo>
                <a:cubicBezTo>
                  <a:pt x="16841" y="40825"/>
                  <a:pt x="21041" y="39686"/>
                  <a:pt x="19846" y="38012"/>
                </a:cubicBezTo>
                <a:cubicBezTo>
                  <a:pt x="17029" y="34069"/>
                  <a:pt x="10161" y="37597"/>
                  <a:pt x="5316" y="37597"/>
                </a:cubicBezTo>
                <a:cubicBezTo>
                  <a:pt x="4347" y="37597"/>
                  <a:pt x="1633" y="38178"/>
                  <a:pt x="2409" y="37597"/>
                </a:cubicBezTo>
                <a:cubicBezTo>
                  <a:pt x="7814" y="33543"/>
                  <a:pt x="14239" y="30751"/>
                  <a:pt x="19016" y="25972"/>
                </a:cubicBezTo>
                <a:cubicBezTo>
                  <a:pt x="20679" y="24308"/>
                  <a:pt x="24294" y="21049"/>
                  <a:pt x="22337" y="19745"/>
                </a:cubicBezTo>
                <a:cubicBezTo>
                  <a:pt x="19226" y="17671"/>
                  <a:pt x="14472" y="21002"/>
                  <a:pt x="11128" y="19330"/>
                </a:cubicBezTo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0" name="Shape 140"/>
          <p:cNvSpPr/>
          <p:nvPr/>
        </p:nvSpPr>
        <p:spPr>
          <a:xfrm>
            <a:off x="6014347" y="2710052"/>
            <a:ext cx="1562950" cy="1367150"/>
          </a:xfrm>
          <a:custGeom>
            <a:avLst/>
            <a:gdLst/>
            <a:ahLst/>
            <a:cxnLst/>
            <a:rect l="0" t="0" r="0" b="0"/>
            <a:pathLst>
              <a:path w="62518" h="54686" extrusionOk="0">
                <a:moveTo>
                  <a:pt x="4373" y="21129"/>
                </a:moveTo>
                <a:cubicBezTo>
                  <a:pt x="3547" y="17965"/>
                  <a:pt x="0" y="5775"/>
                  <a:pt x="221" y="5768"/>
                </a:cubicBezTo>
                <a:cubicBezTo>
                  <a:pt x="7215" y="5534"/>
                  <a:pt x="12382" y="13561"/>
                  <a:pt x="19319" y="14487"/>
                </a:cubicBezTo>
                <a:cubicBezTo>
                  <a:pt x="29195" y="15804"/>
                  <a:pt x="29287" y="14185"/>
                  <a:pt x="39247" y="14487"/>
                </a:cubicBezTo>
                <a:cubicBezTo>
                  <a:pt x="43004" y="14600"/>
                  <a:pt x="42995" y="15825"/>
                  <a:pt x="46720" y="15317"/>
                </a:cubicBezTo>
                <a:cubicBezTo>
                  <a:pt x="48037" y="15137"/>
                  <a:pt x="47547" y="14276"/>
                  <a:pt x="48381" y="13241"/>
                </a:cubicBezTo>
                <a:cubicBezTo>
                  <a:pt x="53567" y="6803"/>
                  <a:pt x="52429" y="5688"/>
                  <a:pt x="58760" y="371"/>
                </a:cubicBezTo>
                <a:cubicBezTo>
                  <a:pt x="60349" y="-964"/>
                  <a:pt x="58697" y="2447"/>
                  <a:pt x="58760" y="4523"/>
                </a:cubicBezTo>
                <a:cubicBezTo>
                  <a:pt x="59626" y="33126"/>
                  <a:pt x="59005" y="14724"/>
                  <a:pt x="59175" y="15317"/>
                </a:cubicBezTo>
                <a:cubicBezTo>
                  <a:pt x="61652" y="23992"/>
                  <a:pt x="63904" y="33679"/>
                  <a:pt x="61251" y="42303"/>
                </a:cubicBezTo>
                <a:cubicBezTo>
                  <a:pt x="56096" y="59057"/>
                  <a:pt x="24081" y="56532"/>
                  <a:pt x="8940" y="47700"/>
                </a:cubicBezTo>
                <a:cubicBezTo>
                  <a:pt x="503" y="42778"/>
                  <a:pt x="839" y="27376"/>
                  <a:pt x="5203" y="18638"/>
                </a:cubicBezTo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Project: Shape Collage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Assemble a composition using a variety of shapes.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Try different things!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Create a row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Overlap shapes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Use various sizes and colors of the same shape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When you are ready, glue the shapes to the paper.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George Braque (1882-1963)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383600" y="1489825"/>
            <a:ext cx="5372399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Born in France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Loved the outdoors (swimming, cycling)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Father was a house painter.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Friends with Pablo Picasso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With Picasso, he developed the Cubist style 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Painter and </a:t>
            </a:r>
            <a:r>
              <a:rPr lang="en" sz="1800" dirty="0" smtClean="0"/>
              <a:t>sculptor</a:t>
            </a:r>
            <a:endParaRPr lang="en" sz="1800" dirty="0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07050"/>
            <a:ext cx="2772782" cy="34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29875" y="4544700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 i="1"/>
              <a:t>Le Jour </a:t>
            </a:r>
            <a:r>
              <a:rPr lang="en" sz="1000"/>
              <a:t>by Georges Braque (1882-1963)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012" y="117050"/>
            <a:ext cx="6773974" cy="4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400" dirty="0"/>
              <a:t>What does this painting show?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400" dirty="0"/>
              <a:t>What shapes do you see?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400" dirty="0"/>
              <a:t>Are there repeating shapes?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400" dirty="0"/>
              <a:t>What primary colors do you see?</a:t>
            </a:r>
          </a:p>
          <a:p>
            <a:pPr marL="457200" lvl="0" indent="-22860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400" dirty="0"/>
              <a:t>What secondary colors do you see?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Examination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Cubism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 dirty="0">
                <a:solidFill>
                  <a:srgbClr val="FFFFFF"/>
                </a:solidFill>
              </a:rPr>
              <a:t>Taking familiar objects and recreating them using geometric shapes.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What familiar objects do you see in </a:t>
            </a:r>
            <a:r>
              <a:rPr lang="en" sz="2400" i="1" dirty="0">
                <a:solidFill>
                  <a:srgbClr val="FFFFFF"/>
                </a:solidFill>
              </a:rPr>
              <a:t>Le Jour</a:t>
            </a:r>
            <a:r>
              <a:rPr lang="en" sz="2400" dirty="0">
                <a:solidFill>
                  <a:srgbClr val="FFFFFF"/>
                </a:solidFill>
              </a:rPr>
              <a:t>? 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What kinds of shapes do you see?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4863899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examples of Cubism: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25" y="1673325"/>
            <a:ext cx="4172875" cy="29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442525" y="1782850"/>
            <a:ext cx="2807999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i="1"/>
              <a:t>Still Life with Mandolin and Guitar </a:t>
            </a:r>
            <a:r>
              <a:rPr lang="en" sz="1800"/>
              <a:t>(1924) 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by Pablo Picasso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599750" y="1348350"/>
            <a:ext cx="3541500" cy="2678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i="1"/>
              <a:t>Still Life with Violin and Glass </a:t>
            </a:r>
            <a:r>
              <a:rPr lang="en"/>
              <a:t> (1915)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by Juan Gris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725" y="242875"/>
            <a:ext cx="3048000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768975" y="42129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/>
              <a:t>Cassie Thinking about Cubism</a:t>
            </a:r>
            <a:r>
              <a:rPr lang="en"/>
              <a:t> by Philip Absolon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00" y="310950"/>
            <a:ext cx="4992799" cy="36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9500" y="1743700"/>
            <a:ext cx="2856599" cy="308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Tommervik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975" y="454887"/>
            <a:ext cx="3432581" cy="423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267</Words>
  <Application>Microsoft Office PowerPoint</Application>
  <PresentationFormat>On-screen Show (16:9)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Roboto Slab</vt:lpstr>
      <vt:lpstr>Roboto</vt:lpstr>
      <vt:lpstr>marina</vt:lpstr>
      <vt:lpstr>Shapes in Art</vt:lpstr>
      <vt:lpstr>George Braque (1882-1963)</vt:lpstr>
      <vt:lpstr>Slide 3</vt:lpstr>
      <vt:lpstr>Examination</vt:lpstr>
      <vt:lpstr>Cubism</vt:lpstr>
      <vt:lpstr>Other examples of Cubism:</vt:lpstr>
      <vt:lpstr>Slide 7</vt:lpstr>
      <vt:lpstr>Slide 8</vt:lpstr>
      <vt:lpstr>Slide 9</vt:lpstr>
      <vt:lpstr>Shape</vt:lpstr>
      <vt:lpstr>Geometric shapes</vt:lpstr>
      <vt:lpstr>Freeform shapes</vt:lpstr>
      <vt:lpstr>Project: Shape Collage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Shapes in Art</dc:title>
  <cp:lastModifiedBy>rzaback</cp:lastModifiedBy>
  <cp:revision>1</cp:revision>
  <dcterms:modified xsi:type="dcterms:W3CDTF">2015-11-12T00:11:12Z</dcterms:modified>
</cp:coreProperties>
</file>