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0" r:id="rId3"/>
    <p:sldId id="261" r:id="rId4"/>
    <p:sldId id="262" r:id="rId5"/>
    <p:sldId id="257" r:id="rId6"/>
    <p:sldId id="258" r:id="rId7"/>
    <p:sldId id="259" r:id="rId8"/>
    <p:sldId id="266" r:id="rId9"/>
    <p:sldId id="267" r:id="rId10"/>
  </p:sldIdLst>
  <p:sldSz cx="9144000" cy="5143500" type="screen16x9"/>
  <p:notesSz cx="6858000" cy="9117013"/>
  <p:embeddedFontLst>
    <p:embeddedFont>
      <p:font typeface="Roboto Slab" charset="0"/>
      <p:regular r:id="rId13"/>
      <p:bold r:id="rId14"/>
    </p:embeddedFont>
    <p:embeddedFont>
      <p:font typeface="Roboto" charset="0"/>
      <p:regular r:id="rId15"/>
      <p:bold r:id="rId16"/>
      <p:italic r:id="rId17"/>
      <p:boldItalic r:id="rId18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6" y="-32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A6DA1-B4DF-44C5-94CB-CBB97AAD8A77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59813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59813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D62D4-6C18-4EF3-A9FE-6DE386E409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90525" y="684213"/>
            <a:ext cx="6076950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1" y="4330581"/>
            <a:ext cx="5486399" cy="41026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90525" y="684213"/>
            <a:ext cx="6076950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1" y="4330581"/>
            <a:ext cx="5486399" cy="41026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90525" y="684213"/>
            <a:ext cx="6076950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1" y="4330581"/>
            <a:ext cx="5486399" cy="41026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90525" y="684213"/>
            <a:ext cx="6076950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1" y="4330581"/>
            <a:ext cx="5486399" cy="41026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90525" y="684213"/>
            <a:ext cx="6076950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1" y="4330581"/>
            <a:ext cx="5486399" cy="41026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90525" y="684213"/>
            <a:ext cx="6076950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1" y="4330581"/>
            <a:ext cx="5486399" cy="41026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90525" y="684213"/>
            <a:ext cx="6076950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1" y="4330581"/>
            <a:ext cx="5486399" cy="41026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90525" y="684213"/>
            <a:ext cx="6076950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1" y="4330581"/>
            <a:ext cx="5486399" cy="41026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90525" y="684213"/>
            <a:ext cx="6076950" cy="34178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1" y="4330581"/>
            <a:ext cx="5486399" cy="41026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1524800" y="67260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" name="Shape 10"/>
          <p:cNvSpPr/>
          <p:nvPr/>
        </p:nvSpPr>
        <p:spPr>
          <a:xfrm rot="10800000">
            <a:off x="6537562" y="33429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/>
            <a:headEnd type="none" w="med" len="med"/>
            <a:tailEnd type="none" w="med" len="med"/>
          </a:ln>
        </p:spPr>
      </p:sp>
      <p:cxnSp>
        <p:nvCxnSpPr>
          <p:cNvPr id="11" name="Shape 11"/>
          <p:cNvCxnSpPr/>
          <p:nvPr/>
        </p:nvCxnSpPr>
        <p:spPr>
          <a:xfrm>
            <a:off x="4359601" y="2817463"/>
            <a:ext cx="424799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000"/>
            </a:lvl1pPr>
            <a:lvl2pPr algn="ctr">
              <a:spcBef>
                <a:spcPts val="0"/>
              </a:spcBef>
              <a:buSzPct val="100000"/>
              <a:defRPr sz="4000"/>
            </a:lvl2pPr>
            <a:lvl3pPr algn="ctr">
              <a:spcBef>
                <a:spcPts val="0"/>
              </a:spcBef>
              <a:buSzPct val="100000"/>
              <a:defRPr sz="4000"/>
            </a:lvl3pPr>
            <a:lvl4pPr algn="ctr">
              <a:spcBef>
                <a:spcPts val="0"/>
              </a:spcBef>
              <a:buSzPct val="100000"/>
              <a:defRPr sz="4000"/>
            </a:lvl4pPr>
            <a:lvl5pPr algn="ctr">
              <a:spcBef>
                <a:spcPts val="0"/>
              </a:spcBef>
              <a:buSzPct val="100000"/>
              <a:defRPr sz="4000"/>
            </a:lvl5pPr>
            <a:lvl6pPr algn="ctr">
              <a:spcBef>
                <a:spcPts val="0"/>
              </a:spcBef>
              <a:buSzPct val="100000"/>
              <a:defRPr sz="4000"/>
            </a:lvl6pPr>
            <a:lvl7pPr algn="ctr">
              <a:spcBef>
                <a:spcPts val="0"/>
              </a:spcBef>
              <a:buSzPct val="100000"/>
              <a:defRPr sz="4000"/>
            </a:lvl7pPr>
            <a:lvl8pPr algn="ctr">
              <a:spcBef>
                <a:spcPts val="0"/>
              </a:spcBef>
              <a:buSzPct val="100000"/>
              <a:defRPr sz="4000"/>
            </a:lvl8pPr>
            <a:lvl9pPr algn="ctr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150" y="5076825"/>
            <a:ext cx="9143699" cy="665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87900" y="1152450"/>
            <a:ext cx="8368200" cy="15383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1pPr>
            <a:lvl2pPr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2pPr>
            <a:lvl3pPr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3pPr>
            <a:lvl4pPr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4pPr>
            <a:lvl5pPr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5pPr>
            <a:lvl6pPr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6pPr>
            <a:lvl7pPr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7pPr>
            <a:lvl8pPr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8pPr>
            <a:lvl9pPr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4359601" y="2817463"/>
            <a:ext cx="424799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hape 20"/>
          <p:cNvCxnSpPr/>
          <p:nvPr/>
        </p:nvCxnSpPr>
        <p:spPr>
          <a:xfrm>
            <a:off x="492562" y="1260283"/>
            <a:ext cx="424799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hape 25"/>
          <p:cNvCxnSpPr/>
          <p:nvPr/>
        </p:nvCxnSpPr>
        <p:spPr>
          <a:xfrm>
            <a:off x="492562" y="1260283"/>
            <a:ext cx="424799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899" cy="3078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899" cy="3078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hape 34"/>
          <p:cNvCxnSpPr/>
          <p:nvPr/>
        </p:nvCxnSpPr>
        <p:spPr>
          <a:xfrm>
            <a:off x="489218" y="1412276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7999" cy="2681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75"/>
            <a:ext cx="4572000" cy="5143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3"/>
            <a:ext cx="540899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199" cy="15062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3800"/>
            </a:lvl1pPr>
            <a:lvl2pPr algn="ctr">
              <a:spcBef>
                <a:spcPts val="0"/>
              </a:spcBef>
              <a:buSzPct val="100000"/>
              <a:defRPr sz="3800"/>
            </a:lvl2pPr>
            <a:lvl3pPr algn="ctr">
              <a:spcBef>
                <a:spcPts val="0"/>
              </a:spcBef>
              <a:buSzPct val="100000"/>
              <a:defRPr sz="3800"/>
            </a:lvl3pPr>
            <a:lvl4pPr algn="ctr">
              <a:spcBef>
                <a:spcPts val="0"/>
              </a:spcBef>
              <a:buSzPct val="100000"/>
              <a:defRPr sz="3800"/>
            </a:lvl4pPr>
            <a:lvl5pPr algn="ctr">
              <a:spcBef>
                <a:spcPts val="0"/>
              </a:spcBef>
              <a:buSzPct val="100000"/>
              <a:defRPr sz="3800"/>
            </a:lvl5pPr>
            <a:lvl6pPr algn="ctr">
              <a:spcBef>
                <a:spcPts val="0"/>
              </a:spcBef>
              <a:buSzPct val="100000"/>
              <a:defRPr sz="3800"/>
            </a:lvl6pPr>
            <a:lvl7pPr algn="ctr">
              <a:spcBef>
                <a:spcPts val="0"/>
              </a:spcBef>
              <a:buSzPct val="100000"/>
              <a:defRPr sz="3800"/>
            </a:lvl7pPr>
            <a:lvl8pPr algn="ctr">
              <a:spcBef>
                <a:spcPts val="0"/>
              </a:spcBef>
              <a:buSzPct val="100000"/>
              <a:defRPr sz="3800"/>
            </a:lvl8pPr>
            <a:lvl9pPr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pPr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Lines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An exploration of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the use of line in art...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87900" y="1152450"/>
            <a:ext cx="8368200" cy="1538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Line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800"/>
              <a:t>a point in space that moves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 dirty="0" smtClean="0">
                <a:latin typeface="Arial"/>
                <a:ea typeface="Arial"/>
                <a:cs typeface="Arial"/>
                <a:sym typeface="Arial"/>
              </a:rPr>
              <a:t>Properties of </a:t>
            </a:r>
            <a:r>
              <a:rPr lang="en" sz="3600" dirty="0" smtClean="0">
                <a:latin typeface="Arial"/>
                <a:ea typeface="Arial"/>
                <a:cs typeface="Arial"/>
                <a:sym typeface="Arial"/>
              </a:rPr>
              <a:t>lines</a:t>
            </a:r>
            <a:endParaRPr lang="en" sz="36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5625" y="1489824"/>
            <a:ext cx="8368200" cy="3078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" sz="2400" b="1" u="sng" dirty="0">
                <a:latin typeface="Arial"/>
                <a:ea typeface="Arial"/>
                <a:cs typeface="Arial"/>
                <a:sym typeface="Arial"/>
              </a:rPr>
              <a:t>line</a:t>
            </a: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 is one-dimensional and can vary in width, direction, and length. 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u="sng" dirty="0">
                <a:latin typeface="Arial"/>
                <a:ea typeface="Arial"/>
                <a:cs typeface="Arial"/>
                <a:sym typeface="Arial"/>
              </a:rPr>
              <a:t>Lines</a:t>
            </a: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 often define the edges of a form. 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latin typeface="Arial"/>
              <a:ea typeface="Arial"/>
              <a:cs typeface="Arial"/>
              <a:sym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u="sng" dirty="0">
                <a:latin typeface="Arial"/>
                <a:ea typeface="Arial"/>
                <a:cs typeface="Arial"/>
                <a:sym typeface="Arial"/>
              </a:rPr>
              <a:t>Lines</a:t>
            </a: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 can be horizontal, vertical, or diagonal, straight or curved, thick or thin.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/>
        </p:nvSpPr>
        <p:spPr>
          <a:xfrm>
            <a:off x="850100" y="1633987"/>
            <a:ext cx="1815299" cy="921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2400">
                <a:solidFill>
                  <a:schemeClr val="accent6"/>
                </a:solidFill>
              </a:rPr>
              <a:t>straight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2575512" y="1771162"/>
            <a:ext cx="1815299" cy="921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6"/>
                </a:solidFill>
              </a:rPr>
              <a:t>light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291175" y="2292625"/>
            <a:ext cx="1815299" cy="921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6"/>
                </a:solidFill>
              </a:rPr>
              <a:t>dark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2854975" y="2555287"/>
            <a:ext cx="1815299" cy="921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6"/>
                </a:solidFill>
              </a:rPr>
              <a:t>meandering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6096000" y="2201450"/>
            <a:ext cx="1815299" cy="921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6"/>
                </a:solidFill>
              </a:rPr>
              <a:t>wavy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1344525" y="3213925"/>
            <a:ext cx="1815299" cy="921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6"/>
                </a:solidFill>
              </a:rPr>
              <a:t>thin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4566062" y="1634000"/>
            <a:ext cx="1815299" cy="921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6"/>
                </a:solidFill>
              </a:rPr>
              <a:t>thick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4792200" y="2688150"/>
            <a:ext cx="1815299" cy="921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6"/>
                </a:solidFill>
              </a:rPr>
              <a:t>curved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6556600" y="1493400"/>
            <a:ext cx="1815299" cy="921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6"/>
                </a:solidFill>
              </a:rPr>
              <a:t>jagged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2976900" y="3488275"/>
            <a:ext cx="1815299" cy="921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6"/>
                </a:solidFill>
              </a:rPr>
              <a:t>broken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6495600" y="3366325"/>
            <a:ext cx="1815299" cy="921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6"/>
                </a:solidFill>
              </a:rPr>
              <a:t>graceful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4900500" y="3742300"/>
            <a:ext cx="1815299" cy="921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chemeClr val="accent6"/>
                </a:solidFill>
              </a:rPr>
              <a:t>forceful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387900" y="352225"/>
            <a:ext cx="8368200" cy="1056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Lines can show action, movement, and feeling...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89175" y="2545850"/>
            <a:ext cx="3002099" cy="1015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i="1" dirty="0" smtClean="0"/>
              <a:t>The Eagle</a:t>
            </a:r>
          </a:p>
          <a:p>
            <a:pPr>
              <a:spcBef>
                <a:spcPts val="0"/>
              </a:spcBef>
              <a:buNone/>
            </a:pPr>
            <a:r>
              <a:rPr lang="en" dirty="0" smtClean="0"/>
              <a:t>(late-eighteenth or early-nineteenth century) </a:t>
            </a:r>
            <a:r>
              <a:rPr lang="en" dirty="0"/>
              <a:t>by </a:t>
            </a:r>
            <a:r>
              <a:rPr lang="en" dirty="0" smtClean="0"/>
              <a:t>Sekkyo</a:t>
            </a:r>
            <a:endParaRPr lang="en" dirty="0"/>
          </a:p>
        </p:txBody>
      </p:sp>
      <p:pic>
        <p:nvPicPr>
          <p:cNvPr id="4" name="Picture 3" descr="sekkyo_eagl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285750"/>
            <a:ext cx="3585585" cy="46291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8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 smtClean="0"/>
              <a:t>Facts: </a:t>
            </a:r>
          </a:p>
          <a:p>
            <a:pPr marL="457200" lvl="8" indent="-228600"/>
            <a:r>
              <a:rPr lang="en" dirty="0" smtClean="0"/>
              <a:t>		-- Woodblock print; </a:t>
            </a:r>
          </a:p>
          <a:p>
            <a:pPr marL="457200" lvl="8" indent="-228600"/>
            <a:r>
              <a:rPr lang="en" dirty="0" smtClean="0"/>
              <a:t>		-- Original size: 20” H x 13.5” W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 smtClean="0"/>
              <a:t>What </a:t>
            </a:r>
            <a:r>
              <a:rPr lang="en" dirty="0"/>
              <a:t>do you see</a:t>
            </a:r>
            <a:r>
              <a:rPr lang="en" dirty="0" smtClean="0"/>
              <a:t>?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 smtClean="0"/>
              <a:t>What kinds of lines do you see?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 smtClean="0"/>
              <a:t>Why did the artist choose that line quality? </a:t>
            </a:r>
            <a:r>
              <a:rPr lang="en" dirty="0" smtClean="0"/>
              <a:t>What affect does it give?</a:t>
            </a:r>
            <a:endParaRPr lang="en" dirty="0"/>
          </a:p>
        </p:txBody>
      </p:sp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Thinking about the art...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Sawa Sekkyo (late-1700s-early-1800s)</a:t>
            </a:r>
            <a:endParaRPr lang="en" dirty="0"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04800" y="1276350"/>
            <a:ext cx="8686800" cy="35209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Font typeface="Arial" pitchFamily="34" charset="0"/>
              <a:buChar char="•"/>
            </a:pPr>
            <a:r>
              <a:rPr lang="en" sz="2000" dirty="0" smtClean="0"/>
              <a:t>Japanese</a:t>
            </a:r>
          </a:p>
          <a:p>
            <a:pPr marL="457200" lvl="0" indent="-228600" rtl="0">
              <a:spcBef>
                <a:spcPts val="0"/>
              </a:spcBef>
              <a:buFont typeface="Arial" pitchFamily="34" charset="0"/>
              <a:buChar char="•"/>
            </a:pPr>
            <a:r>
              <a:rPr lang="en" sz="2000" dirty="0" smtClean="0"/>
              <a:t>Studied under Tsutsumi Torin, but left the school and became an independent artist.</a:t>
            </a:r>
          </a:p>
          <a:p>
            <a:pPr marL="457200" lvl="0" indent="-228600" rtl="0">
              <a:spcBef>
                <a:spcPts val="0"/>
              </a:spcBef>
              <a:buFont typeface="Arial" pitchFamily="34" charset="0"/>
              <a:buChar char="•"/>
            </a:pPr>
            <a:r>
              <a:rPr lang="en" sz="2000" dirty="0" smtClean="0"/>
              <a:t>Best known for his landscapes and bird and animal studies.</a:t>
            </a:r>
          </a:p>
          <a:p>
            <a:pPr marL="457200" lvl="0" indent="-228600" rtl="0">
              <a:spcBef>
                <a:spcPts val="0"/>
              </a:spcBef>
              <a:buFont typeface="Arial" pitchFamily="34" charset="0"/>
              <a:buChar char="•"/>
            </a:pPr>
            <a:r>
              <a:rPr lang="en" sz="2000" dirty="0" smtClean="0"/>
              <a:t>Often printed entirely in black or blue ink.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An exploration of </a:t>
            </a:r>
            <a:r>
              <a:rPr lang="en" dirty="0" smtClean="0"/>
              <a:t>lines...</a:t>
            </a:r>
            <a:endParaRPr lang="en" dirty="0"/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29172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 lvl="0" indent="-342900" rtl="0">
              <a:spcBef>
                <a:spcPts val="0"/>
              </a:spcBef>
              <a:spcAft>
                <a:spcPts val="600"/>
              </a:spcAft>
            </a:pPr>
            <a:r>
              <a:rPr lang="en" dirty="0" smtClean="0"/>
              <a:t>1. </a:t>
            </a:r>
            <a:r>
              <a:rPr lang="en" dirty="0" smtClean="0"/>
              <a:t>Write </a:t>
            </a:r>
            <a:r>
              <a:rPr lang="en" dirty="0"/>
              <a:t>your name on back of </a:t>
            </a:r>
            <a:r>
              <a:rPr lang="en" dirty="0" smtClean="0"/>
              <a:t>paper.</a:t>
            </a:r>
          </a:p>
          <a:p>
            <a:pPr marL="571500" lvl="0" indent="-342900" rtl="0">
              <a:spcBef>
                <a:spcPts val="0"/>
              </a:spcBef>
              <a:spcAft>
                <a:spcPts val="600"/>
              </a:spcAft>
            </a:pPr>
            <a:r>
              <a:rPr lang="en" dirty="0" smtClean="0"/>
              <a:t>2. </a:t>
            </a:r>
            <a:r>
              <a:rPr lang="en" dirty="0" smtClean="0"/>
              <a:t>On the front, use pencil to </a:t>
            </a:r>
            <a:r>
              <a:rPr lang="en" u="sng" dirty="0" smtClean="0"/>
              <a:t>lightly</a:t>
            </a:r>
            <a:r>
              <a:rPr lang="en" dirty="0" smtClean="0"/>
              <a:t> draw a block letter of the first letter of your first name</a:t>
            </a:r>
            <a:endParaRPr lang="en" dirty="0" smtClean="0"/>
          </a:p>
          <a:p>
            <a:pPr marL="457200" lvl="0" indent="-228600" rtl="0">
              <a:spcBef>
                <a:spcPts val="0"/>
              </a:spcBef>
              <a:spcAft>
                <a:spcPts val="600"/>
              </a:spcAft>
            </a:pPr>
            <a:r>
              <a:rPr lang="en" dirty="0" smtClean="0"/>
              <a:t>3</a:t>
            </a:r>
            <a:r>
              <a:rPr lang="en" dirty="0" smtClean="0"/>
              <a:t>. </a:t>
            </a:r>
            <a:r>
              <a:rPr lang="en" dirty="0" smtClean="0"/>
              <a:t>When you are happy with the look of the letter, trace over the outside lines with permanent marker.</a:t>
            </a:r>
            <a:endParaRPr lang="en" dirty="0"/>
          </a:p>
          <a:p>
            <a:pPr marL="457200" lvl="0" indent="-228600" rtl="0">
              <a:spcBef>
                <a:spcPts val="0"/>
              </a:spcBef>
              <a:spcAft>
                <a:spcPts val="600"/>
              </a:spcAft>
            </a:pPr>
            <a:r>
              <a:rPr lang="en" dirty="0" smtClean="0"/>
              <a:t>4. </a:t>
            </a:r>
            <a:r>
              <a:rPr lang="en" dirty="0" smtClean="0"/>
              <a:t>Fill in the space (either inside the letter </a:t>
            </a:r>
            <a:r>
              <a:rPr lang="en" i="1" dirty="0" smtClean="0"/>
              <a:t>or</a:t>
            </a:r>
            <a:r>
              <a:rPr lang="en" dirty="0" smtClean="0"/>
              <a:t> outside) with a variety of designs– think about:</a:t>
            </a:r>
          </a:p>
          <a:p>
            <a:pPr marL="457200" lvl="0" indent="-228600" rtl="0">
              <a:spcBef>
                <a:spcPts val="0"/>
              </a:spcBef>
              <a:spcAft>
                <a:spcPts val="600"/>
              </a:spcAft>
            </a:pPr>
            <a:endParaRPr lang="en" dirty="0" smtClean="0"/>
          </a:p>
        </p:txBody>
      </p:sp>
      <p:sp>
        <p:nvSpPr>
          <p:cNvPr id="4" name="Oval 3"/>
          <p:cNvSpPr/>
          <p:nvPr/>
        </p:nvSpPr>
        <p:spPr>
          <a:xfrm>
            <a:off x="1447800" y="4095750"/>
            <a:ext cx="1752600" cy="838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733800" y="4095750"/>
            <a:ext cx="1752600" cy="838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SCALE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019800" y="4095750"/>
            <a:ext cx="1752600" cy="8382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POSTIVE/</a:t>
            </a:r>
          </a:p>
          <a:p>
            <a:pPr algn="ctr"/>
            <a:r>
              <a:rPr lang="en-US" dirty="0" smtClean="0"/>
              <a:t>NEGATIVE</a:t>
            </a:r>
            <a:endParaRPr lang="en-US" dirty="0"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examples…</a:t>
            </a:r>
            <a:endParaRPr lang="en-US" dirty="0"/>
          </a:p>
        </p:txBody>
      </p:sp>
      <p:pic>
        <p:nvPicPr>
          <p:cNvPr id="4" name="Picture 3" descr="letter-positiv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428750"/>
            <a:ext cx="2884424" cy="3454400"/>
          </a:xfrm>
          <a:prstGeom prst="rect">
            <a:avLst/>
          </a:prstGeom>
        </p:spPr>
      </p:pic>
      <p:pic>
        <p:nvPicPr>
          <p:cNvPr id="6" name="Picture 5" descr="letter-negativ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276350"/>
            <a:ext cx="2667000" cy="3556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233</Words>
  <Application>Microsoft Office PowerPoint</Application>
  <PresentationFormat>On-screen Show (16:9)</PresentationFormat>
  <Paragraphs>48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Roboto Slab</vt:lpstr>
      <vt:lpstr>Roboto</vt:lpstr>
      <vt:lpstr>marina</vt:lpstr>
      <vt:lpstr>Lines</vt:lpstr>
      <vt:lpstr>Line</vt:lpstr>
      <vt:lpstr>Properties of lines</vt:lpstr>
      <vt:lpstr>Lines can show action, movement, and feeling...</vt:lpstr>
      <vt:lpstr>Slide 5</vt:lpstr>
      <vt:lpstr>Thinking about the art...</vt:lpstr>
      <vt:lpstr>Sawa Sekkyo (late-1700s-early-1800s)</vt:lpstr>
      <vt:lpstr>An exploration of lines...</vt:lpstr>
      <vt:lpstr>Some examples…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Lines</dc:title>
  <cp:lastModifiedBy>rzaback</cp:lastModifiedBy>
  <cp:revision>10</cp:revision>
  <dcterms:modified xsi:type="dcterms:W3CDTF">2016-05-05T05:33:40Z</dcterms:modified>
</cp:coreProperties>
</file>